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3"/>
  </p:notesMasterIdLst>
  <p:sldIdLst>
    <p:sldId id="260" r:id="rId2"/>
    <p:sldId id="261" r:id="rId3"/>
    <p:sldId id="275" r:id="rId4"/>
    <p:sldId id="280" r:id="rId5"/>
    <p:sldId id="287" r:id="rId6"/>
    <p:sldId id="278" r:id="rId7"/>
    <p:sldId id="268" r:id="rId8"/>
    <p:sldId id="291" r:id="rId9"/>
    <p:sldId id="271" r:id="rId10"/>
    <p:sldId id="290" r:id="rId11"/>
    <p:sldId id="282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BFD"/>
    <a:srgbClr val="FF9409"/>
    <a:srgbClr val="00265E"/>
    <a:srgbClr val="002FFC"/>
    <a:srgbClr val="000000"/>
    <a:srgbClr val="001027"/>
    <a:srgbClr val="F8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6238" autoAdjust="0"/>
  </p:normalViewPr>
  <p:slideViewPr>
    <p:cSldViewPr snapToGrid="0">
      <p:cViewPr varScale="1">
        <p:scale>
          <a:sx n="110" d="100"/>
          <a:sy n="110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32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1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1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6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43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1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27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3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1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831D3-0402-4898-B50C-9B0531AF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209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79263C-DC06-4225-BBA5-00EBBB077C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7%94%B5%E5%AD%90%E8%AE%A1%E7%AE%97%E6%9C%B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C774F4-97D9-4640-9AC9-5EEFB660E10D}"/>
              </a:ext>
            </a:extLst>
          </p:cNvPr>
          <p:cNvSpPr txBox="1"/>
          <p:nvPr/>
        </p:nvSpPr>
        <p:spPr>
          <a:xfrm>
            <a:off x="1150674" y="3357280"/>
            <a:ext cx="51482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7200" dirty="0">
                <a:gradFill flip="none" rotWithShape="1">
                  <a:gsLst>
                    <a:gs pos="0">
                      <a:srgbClr val="F8FDF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人脸识别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B292B1-46FE-4F12-AB4E-78B35715FE05}"/>
              </a:ext>
            </a:extLst>
          </p:cNvPr>
          <p:cNvSpPr txBox="1"/>
          <p:nvPr/>
        </p:nvSpPr>
        <p:spPr>
          <a:xfrm>
            <a:off x="1200273" y="2852738"/>
            <a:ext cx="514827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基于</a:t>
            </a:r>
            <a:r>
              <a:rPr lang="en-US" altLang="zh-CN" sz="3200" dirty="0" err="1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Agency FB" panose="020B0503020202020204" pitchFamily="34" charset="0"/>
                <a:ea typeface="锐字锐线梦想黑简1.0" panose="02010604000000000000" pitchFamily="2" charset="-122"/>
              </a:rPr>
              <a:t>dbface</a:t>
            </a:r>
            <a:r>
              <a:rPr lang="zh-CN" altLang="en-US" sz="32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和</a:t>
            </a:r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Agency FB" panose="020B0503020202020204" pitchFamily="34" charset="0"/>
                <a:ea typeface="锐字锐线梦想黑简1.0" panose="02010604000000000000" pitchFamily="2" charset="-122"/>
              </a:rPr>
              <a:t>特征提取</a:t>
            </a:r>
            <a:r>
              <a:rPr lang="zh-CN" altLang="en-US" sz="32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的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96CE4C-401A-464B-88F4-41D203065822}"/>
              </a:ext>
            </a:extLst>
          </p:cNvPr>
          <p:cNvCxnSpPr>
            <a:cxnSpLocks/>
          </p:cNvCxnSpPr>
          <p:nvPr/>
        </p:nvCxnSpPr>
        <p:spPr>
          <a:xfrm>
            <a:off x="1299474" y="4595657"/>
            <a:ext cx="5049074" cy="0"/>
          </a:xfrm>
          <a:prstGeom prst="line">
            <a:avLst/>
          </a:prstGeom>
          <a:ln>
            <a:gradFill flip="none" rotWithShape="1">
              <a:gsLst>
                <a:gs pos="0">
                  <a:srgbClr val="24DBFD"/>
                </a:gs>
                <a:gs pos="100000">
                  <a:srgbClr val="002FFC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A91E8A-52BC-430B-B024-7A4082D6D878}"/>
              </a:ext>
            </a:extLst>
          </p:cNvPr>
          <p:cNvSpPr txBox="1"/>
          <p:nvPr/>
        </p:nvSpPr>
        <p:spPr>
          <a:xfrm>
            <a:off x="1188946" y="4655572"/>
            <a:ext cx="374500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曹康杰</a:t>
            </a:r>
          </a:p>
        </p:txBody>
      </p:sp>
      <p:pic>
        <p:nvPicPr>
          <p:cNvPr id="2" name="SMOOTH J - 春よ、来い">
            <a:hlinkClick r:id="" action="ppaction://media"/>
            <a:extLst>
              <a:ext uri="{FF2B5EF4-FFF2-40B4-BE49-F238E27FC236}">
                <a16:creationId xmlns:a16="http://schemas.microsoft.com/office/drawing/2014/main" id="{0B069A3D-B55A-476D-9435-71509821C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4800" y="-774700"/>
            <a:ext cx="6096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F4CC4-38BA-417F-A900-5FE1ED7243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14336" b="50000"/>
          <a:stretch/>
        </p:blipFill>
        <p:spPr>
          <a:xfrm>
            <a:off x="7719797" y="774277"/>
            <a:ext cx="4126292" cy="53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35AF4060-34CC-4AA3-9263-82A7AD82A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859F4F1-D287-497A-AD26-67BB76762D66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04 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人脸识别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特征匹配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9D08085-087E-D507-EFFF-5624BCF41420}"/>
              </a:ext>
            </a:extLst>
          </p:cNvPr>
          <p:cNvSpPr/>
          <p:nvPr/>
        </p:nvSpPr>
        <p:spPr>
          <a:xfrm>
            <a:off x="2695303" y="1281726"/>
            <a:ext cx="914400" cy="52322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F11DB8-D59E-32F3-A66D-E40C0347434F}"/>
              </a:ext>
            </a:extLst>
          </p:cNvPr>
          <p:cNvSpPr/>
          <p:nvPr/>
        </p:nvSpPr>
        <p:spPr>
          <a:xfrm>
            <a:off x="1959429" y="2055222"/>
            <a:ext cx="2386148" cy="722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人脸侦测，人脸对齐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5543B8-F917-DA7F-B08C-5EC4C9C46519}"/>
              </a:ext>
            </a:extLst>
          </p:cNvPr>
          <p:cNvSpPr/>
          <p:nvPr/>
        </p:nvSpPr>
        <p:spPr>
          <a:xfrm>
            <a:off x="2294709" y="3130730"/>
            <a:ext cx="1715588" cy="722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3ECED1-1ECC-C952-F274-CCF5AA471357}"/>
              </a:ext>
            </a:extLst>
          </p:cNvPr>
          <p:cNvSpPr txBox="1"/>
          <p:nvPr/>
        </p:nvSpPr>
        <p:spPr>
          <a:xfrm>
            <a:off x="3082834" y="4073042"/>
            <a:ext cx="105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1,128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7" name="图形 6" descr="数据库 纯色填充">
            <a:extLst>
              <a:ext uri="{FF2B5EF4-FFF2-40B4-BE49-F238E27FC236}">
                <a16:creationId xmlns:a16="http://schemas.microsoft.com/office/drawing/2014/main" id="{59EA7695-D93C-4B6A-6A06-4E1F58068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8367" y="4661874"/>
            <a:ext cx="914400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5ADCF6-4630-0467-643F-BB931BD23C08}"/>
              </a:ext>
            </a:extLst>
          </p:cNvPr>
          <p:cNvSpPr txBox="1"/>
          <p:nvPr/>
        </p:nvSpPr>
        <p:spPr>
          <a:xfrm>
            <a:off x="2515979" y="5576274"/>
            <a:ext cx="164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N*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90, 128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F88DB5-919C-205D-DE77-70B12F9473E7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152503" y="1804947"/>
            <a:ext cx="0" cy="25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1497351-EA01-1C23-7AE3-4F189D34BD0F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152503" y="2778034"/>
            <a:ext cx="0" cy="35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40F18D3-49D6-6B6E-EF3C-86426DE9E50C}"/>
              </a:ext>
            </a:extLst>
          </p:cNvPr>
          <p:cNvCxnSpPr>
            <a:stCxn id="5" idx="2"/>
          </p:cNvCxnSpPr>
          <p:nvPr/>
        </p:nvCxnSpPr>
        <p:spPr>
          <a:xfrm>
            <a:off x="3152503" y="3853542"/>
            <a:ext cx="0" cy="883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0B77524-BF18-67BB-59DC-60CB757AD652}"/>
              </a:ext>
            </a:extLst>
          </p:cNvPr>
          <p:cNvSpPr txBox="1"/>
          <p:nvPr/>
        </p:nvSpPr>
        <p:spPr>
          <a:xfrm>
            <a:off x="6604652" y="1097060"/>
            <a:ext cx="405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N*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90, 1</a:t>
            </a:r>
            <a:r>
              <a:rPr lang="zh-CN" altLang="en-US" dirty="0">
                <a:solidFill>
                  <a:schemeClr val="bg1"/>
                </a:solidFill>
              </a:rPr>
              <a:t>）  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1A3A34-A067-B6DF-F580-A2A9B3E39B6A}"/>
              </a:ext>
            </a:extLst>
          </p:cNvPr>
          <p:cNvSpPr txBox="1"/>
          <p:nvPr/>
        </p:nvSpPr>
        <p:spPr>
          <a:xfrm>
            <a:off x="6662058" y="2107141"/>
            <a:ext cx="4519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	'</a:t>
            </a:r>
            <a:r>
              <a:rPr lang="en-US" altLang="zh-CN" sz="1200" dirty="0" err="1">
                <a:solidFill>
                  <a:schemeClr val="bg1"/>
                </a:solidFill>
              </a:rPr>
              <a:t>cao</a:t>
            </a:r>
            <a:r>
              <a:rPr lang="en-US" altLang="zh-CN" sz="1200" dirty="0">
                <a:solidFill>
                  <a:schemeClr val="bg1"/>
                </a:solidFill>
              </a:rPr>
              <a:t>': 10,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	'du': 0,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	‘</a:t>
            </a:r>
            <a:r>
              <a:rPr lang="en-US" altLang="zh-CN" sz="1200" dirty="0" err="1">
                <a:solidFill>
                  <a:schemeClr val="bg1"/>
                </a:solidFill>
              </a:rPr>
              <a:t>huang</a:t>
            </a:r>
            <a:r>
              <a:rPr lang="en-US" altLang="zh-CN" sz="1200" dirty="0">
                <a:solidFill>
                  <a:schemeClr val="bg1"/>
                </a:solidFill>
              </a:rPr>
              <a:t>’: 0,                  &gt;</a:t>
            </a:r>
            <a:r>
              <a:rPr lang="en-US" altLang="zh-CN" sz="1800" dirty="0">
                <a:solidFill>
                  <a:srgbClr val="F8F8F2"/>
                </a:solidFill>
                <a:effectLst/>
                <a:latin typeface="JetBrains Mono"/>
              </a:rPr>
              <a:t>threshold</a:t>
            </a:r>
            <a:r>
              <a:rPr lang="zh-CN" altLang="en-US" sz="1800" dirty="0">
                <a:solidFill>
                  <a:srgbClr val="F8F8F2"/>
                </a:solidFill>
                <a:effectLst/>
                <a:latin typeface="JetBrains Mono"/>
              </a:rPr>
              <a:t>（</a:t>
            </a:r>
            <a:r>
              <a:rPr lang="en-US" altLang="zh-CN" sz="1800" dirty="0">
                <a:solidFill>
                  <a:srgbClr val="F8F8F2"/>
                </a:solidFill>
                <a:effectLst/>
                <a:latin typeface="JetBrains Mono"/>
              </a:rPr>
              <a:t>0.5</a:t>
            </a:r>
            <a:r>
              <a:rPr lang="zh-CN" altLang="en-US" sz="1800" dirty="0">
                <a:solidFill>
                  <a:srgbClr val="F8F8F2"/>
                </a:solidFill>
                <a:effectLst/>
                <a:latin typeface="JetBrains Mono"/>
              </a:rPr>
              <a:t>）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	'xiao': 0,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	'xu': 0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}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59E5B6-BED7-7909-6BEB-F650B77D657E}"/>
              </a:ext>
            </a:extLst>
          </p:cNvPr>
          <p:cNvSpPr txBox="1"/>
          <p:nvPr/>
        </p:nvSpPr>
        <p:spPr>
          <a:xfrm>
            <a:off x="1440471" y="6306008"/>
            <a:ext cx="392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（以截取</a:t>
            </a:r>
            <a:r>
              <a:rPr lang="en-US" altLang="zh-CN" sz="1400" dirty="0">
                <a:solidFill>
                  <a:schemeClr val="bg1"/>
                </a:solidFill>
              </a:rPr>
              <a:t>90</a:t>
            </a:r>
            <a:r>
              <a:rPr lang="zh-CN" altLang="en-US" sz="1400" dirty="0">
                <a:solidFill>
                  <a:schemeClr val="bg1"/>
                </a:solidFill>
              </a:rPr>
              <a:t>张图，</a:t>
            </a:r>
            <a:r>
              <a:rPr lang="en-US" altLang="zh-CN" sz="1400" dirty="0">
                <a:solidFill>
                  <a:schemeClr val="bg1"/>
                </a:solidFill>
              </a:rPr>
              <a:t>128</a:t>
            </a:r>
            <a:r>
              <a:rPr lang="zh-CN" altLang="en-US" sz="1400" dirty="0">
                <a:solidFill>
                  <a:schemeClr val="bg1"/>
                </a:solidFill>
              </a:rPr>
              <a:t>个特征为例）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B3512B-963E-78AA-6108-A7A6CFE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58" y="1584006"/>
            <a:ext cx="4895850" cy="2667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836A53-A5FC-6BD7-8D9A-4DBD1CEE7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352" y="2117619"/>
            <a:ext cx="1238250" cy="146685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1E46DAA-2B2B-8F60-1C1F-512CF78DE95F}"/>
              </a:ext>
            </a:extLst>
          </p:cNvPr>
          <p:cNvCxnSpPr/>
          <p:nvPr/>
        </p:nvCxnSpPr>
        <p:spPr>
          <a:xfrm>
            <a:off x="7620000" y="2416628"/>
            <a:ext cx="1011971" cy="468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885FEB-8201-4EC3-B660-84D2B8714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C774F4-97D9-4640-9AC9-5EEFB660E10D}"/>
              </a:ext>
            </a:extLst>
          </p:cNvPr>
          <p:cNvSpPr txBox="1"/>
          <p:nvPr/>
        </p:nvSpPr>
        <p:spPr>
          <a:xfrm>
            <a:off x="1150674" y="335728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F8FDF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谢谢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96CE4C-401A-464B-88F4-41D203065822}"/>
              </a:ext>
            </a:extLst>
          </p:cNvPr>
          <p:cNvCxnSpPr>
            <a:cxnSpLocks/>
          </p:cNvCxnSpPr>
          <p:nvPr/>
        </p:nvCxnSpPr>
        <p:spPr>
          <a:xfrm>
            <a:off x="1299474" y="4595657"/>
            <a:ext cx="3558278" cy="0"/>
          </a:xfrm>
          <a:prstGeom prst="line">
            <a:avLst/>
          </a:prstGeom>
          <a:ln>
            <a:gradFill flip="none" rotWithShape="1">
              <a:gsLst>
                <a:gs pos="0">
                  <a:srgbClr val="24DBFD"/>
                </a:gs>
                <a:gs pos="100000">
                  <a:srgbClr val="002FFC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A91E8A-52BC-430B-B024-7A4082D6D878}"/>
              </a:ext>
            </a:extLst>
          </p:cNvPr>
          <p:cNvSpPr txBox="1"/>
          <p:nvPr/>
        </p:nvSpPr>
        <p:spPr>
          <a:xfrm>
            <a:off x="1188946" y="4655572"/>
            <a:ext cx="374500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dirty="0">
                <a:gradFill>
                  <a:gsLst>
                    <a:gs pos="0">
                      <a:srgbClr val="002FFC"/>
                    </a:gs>
                    <a:gs pos="100000">
                      <a:srgbClr val="24DBFD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曹康杰</a:t>
            </a:r>
          </a:p>
        </p:txBody>
      </p:sp>
    </p:spTree>
    <p:extLst>
      <p:ext uri="{BB962C8B-B14F-4D97-AF65-F5344CB8AC3E}">
        <p14:creationId xmlns:p14="http://schemas.microsoft.com/office/powerpoint/2010/main" val="9576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0CB72D-AD9C-4431-9153-8218346C61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F6B8AC1-7E5E-464E-B6EF-CC1FA3C76CE8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01  </a:t>
            </a:r>
            <a:r>
              <a:rPr lang="zh-CN" altLang="en-US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项目背景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7728E2-5687-523E-3240-9BF2E2AAF9AC}"/>
              </a:ext>
            </a:extLst>
          </p:cNvPr>
          <p:cNvSpPr txBox="1"/>
          <p:nvPr/>
        </p:nvSpPr>
        <p:spPr>
          <a:xfrm>
            <a:off x="1388491" y="1750422"/>
            <a:ext cx="101258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人脸识别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：指利用分析比较</a:t>
            </a:r>
            <a:r>
              <a:rPr lang="zh-CN" altLang="en-US" sz="2400" b="1" dirty="0">
                <a:solidFill>
                  <a:schemeClr val="bg1"/>
                </a:solidFill>
                <a:latin typeface="Helvetica Neue"/>
              </a:rPr>
              <a:t>人脸视觉特征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信息进行身份鉴别的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hlinkClick r:id="rId4" tooltip="电子计算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技术</a:t>
            </a:r>
            <a:endParaRPr lang="en-US" altLang="zh-CN" sz="2400" dirty="0">
              <a:solidFill>
                <a:schemeClr val="bg1"/>
              </a:solidFill>
              <a:latin typeface="Helvetica Neue"/>
            </a:endParaRPr>
          </a:p>
          <a:p>
            <a:endParaRPr lang="en-US" altLang="zh-CN" sz="24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zh-CN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24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人脸识别的难点：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不同个体之间的区别不大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Helvetica Neue"/>
              </a:rPr>
              <a:t>脸部变化多样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Helvetica Neue"/>
              </a:rPr>
              <a:t>(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Helvetica Neue"/>
              </a:rPr>
              <a:t>姿态表情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、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Helvetica Neue"/>
              </a:rPr>
              <a:t>光照、人脸遮盖物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Helvetica Neue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Helvetica Neue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学习价值：</a:t>
            </a:r>
            <a:endParaRPr lang="en-US" altLang="zh-CN" sz="2400" dirty="0">
              <a:solidFill>
                <a:schemeClr val="bg1"/>
              </a:solidFill>
              <a:latin typeface="Helvetica Neue"/>
            </a:endParaRPr>
          </a:p>
          <a:p>
            <a:endParaRPr lang="en-US" altLang="zh-CN" sz="24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715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821417F-4ACF-4B53-95A3-80FE2EC7E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57A5633-6E0A-4F4C-BD10-D17AAAFDF086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01  </a:t>
            </a:r>
            <a:r>
              <a:rPr lang="zh-CN" altLang="en-US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项目流程</a:t>
            </a:r>
          </a:p>
        </p:txBody>
      </p:sp>
      <p:pic>
        <p:nvPicPr>
          <p:cNvPr id="3" name="图形 2" descr="数据库 纯色填充">
            <a:extLst>
              <a:ext uri="{FF2B5EF4-FFF2-40B4-BE49-F238E27FC236}">
                <a16:creationId xmlns:a16="http://schemas.microsoft.com/office/drawing/2014/main" id="{A4A649D5-0DF3-4F31-7EBF-17C760186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303" y="3292955"/>
            <a:ext cx="914400" cy="914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DE0AD2-99CF-9502-350E-018368E7BB0A}"/>
              </a:ext>
            </a:extLst>
          </p:cNvPr>
          <p:cNvSpPr txBox="1"/>
          <p:nvPr/>
        </p:nvSpPr>
        <p:spPr>
          <a:xfrm>
            <a:off x="7419677" y="427508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人脸特征库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1D42444-7521-1371-479D-277FBBC98E48}"/>
              </a:ext>
            </a:extLst>
          </p:cNvPr>
          <p:cNvSpPr/>
          <p:nvPr/>
        </p:nvSpPr>
        <p:spPr>
          <a:xfrm>
            <a:off x="4881386" y="2369625"/>
            <a:ext cx="1991323" cy="736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特征提取模型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4E7E859-3ED3-6A23-5D0C-8FC817827606}"/>
              </a:ext>
            </a:extLst>
          </p:cNvPr>
          <p:cNvSpPr/>
          <p:nvPr/>
        </p:nvSpPr>
        <p:spPr>
          <a:xfrm rot="1760104">
            <a:off x="6878939" y="2829605"/>
            <a:ext cx="924531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F0C12E6-5CFF-2320-9F80-A4619C91185E}"/>
              </a:ext>
            </a:extLst>
          </p:cNvPr>
          <p:cNvSpPr/>
          <p:nvPr/>
        </p:nvSpPr>
        <p:spPr>
          <a:xfrm>
            <a:off x="3852848" y="2551657"/>
            <a:ext cx="988279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766A02-552F-8D0E-2C25-6069ABA563D4}"/>
              </a:ext>
            </a:extLst>
          </p:cNvPr>
          <p:cNvSpPr txBox="1"/>
          <p:nvPr/>
        </p:nvSpPr>
        <p:spPr>
          <a:xfrm>
            <a:off x="3788692" y="2082235"/>
            <a:ext cx="1294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若干不同角度的人脸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509236-1063-B894-7B1A-C63122375836}"/>
              </a:ext>
            </a:extLst>
          </p:cNvPr>
          <p:cNvSpPr txBox="1"/>
          <p:nvPr/>
        </p:nvSpPr>
        <p:spPr>
          <a:xfrm>
            <a:off x="302710" y="2450607"/>
            <a:ext cx="15275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注册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8B4CF8-4B43-C9D9-6BF3-B50F818009F6}"/>
              </a:ext>
            </a:extLst>
          </p:cNvPr>
          <p:cNvSpPr txBox="1"/>
          <p:nvPr/>
        </p:nvSpPr>
        <p:spPr>
          <a:xfrm>
            <a:off x="302710" y="5422407"/>
            <a:ext cx="152759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识别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41EBC3-50C2-FBAE-16E4-1EA33BBA6C3A}"/>
              </a:ext>
            </a:extLst>
          </p:cNvPr>
          <p:cNvSpPr txBox="1"/>
          <p:nvPr/>
        </p:nvSpPr>
        <p:spPr>
          <a:xfrm>
            <a:off x="1588517" y="5256582"/>
            <a:ext cx="115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图像采集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4E885AE-449B-EC80-A090-204F873A41B8}"/>
              </a:ext>
            </a:extLst>
          </p:cNvPr>
          <p:cNvSpPr/>
          <p:nvPr/>
        </p:nvSpPr>
        <p:spPr>
          <a:xfrm>
            <a:off x="1588518" y="5556881"/>
            <a:ext cx="1065722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1B2EACC2-E2C0-B657-472F-7D019BBAC8C0}"/>
              </a:ext>
            </a:extLst>
          </p:cNvPr>
          <p:cNvSpPr/>
          <p:nvPr/>
        </p:nvSpPr>
        <p:spPr>
          <a:xfrm>
            <a:off x="3851180" y="5530396"/>
            <a:ext cx="653433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0BE1651-DF19-3E8B-A44D-519D1CFC274E}"/>
              </a:ext>
            </a:extLst>
          </p:cNvPr>
          <p:cNvSpPr/>
          <p:nvPr/>
        </p:nvSpPr>
        <p:spPr>
          <a:xfrm>
            <a:off x="6315596" y="5371618"/>
            <a:ext cx="1065723" cy="736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10261CC-3F9E-64D4-6D71-B09E49AC96C6}"/>
              </a:ext>
            </a:extLst>
          </p:cNvPr>
          <p:cNvSpPr/>
          <p:nvPr/>
        </p:nvSpPr>
        <p:spPr>
          <a:xfrm>
            <a:off x="2783142" y="2351326"/>
            <a:ext cx="1005551" cy="6764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DBface</a:t>
            </a:r>
            <a:r>
              <a:rPr lang="zh-CN" altLang="en-US" dirty="0"/>
              <a:t>侦测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6D605D1-6AD1-DD2A-713C-C6A8E8109499}"/>
              </a:ext>
            </a:extLst>
          </p:cNvPr>
          <p:cNvSpPr/>
          <p:nvPr/>
        </p:nvSpPr>
        <p:spPr>
          <a:xfrm>
            <a:off x="1707722" y="2569121"/>
            <a:ext cx="988279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CC31ED-1AAF-7DDF-8F83-F73991546CD6}"/>
              </a:ext>
            </a:extLst>
          </p:cNvPr>
          <p:cNvSpPr txBox="1"/>
          <p:nvPr/>
        </p:nvSpPr>
        <p:spPr>
          <a:xfrm>
            <a:off x="1588518" y="2239417"/>
            <a:ext cx="129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视频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录像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AB6820-D66F-170E-F2EE-FEBE47652E0A}"/>
              </a:ext>
            </a:extLst>
          </p:cNvPr>
          <p:cNvSpPr txBox="1"/>
          <p:nvPr/>
        </p:nvSpPr>
        <p:spPr>
          <a:xfrm>
            <a:off x="7304369" y="2584818"/>
            <a:ext cx="2135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代表人脸特征的张量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F419B85-A417-7AB3-E7D0-C605AA42F37B}"/>
              </a:ext>
            </a:extLst>
          </p:cNvPr>
          <p:cNvSpPr/>
          <p:nvPr/>
        </p:nvSpPr>
        <p:spPr>
          <a:xfrm>
            <a:off x="7143254" y="3363872"/>
            <a:ext cx="2064746" cy="1346083"/>
          </a:xfrm>
          <a:prstGeom prst="rect">
            <a:avLst/>
          </a:prstGeom>
          <a:noFill/>
          <a:ln w="57150">
            <a:solidFill>
              <a:srgbClr val="FF94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49FBCD4-0A2D-BB65-C0DB-1FE602208819}"/>
              </a:ext>
            </a:extLst>
          </p:cNvPr>
          <p:cNvSpPr/>
          <p:nvPr/>
        </p:nvSpPr>
        <p:spPr>
          <a:xfrm>
            <a:off x="10646420" y="5031414"/>
            <a:ext cx="1351817" cy="4369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识别成功</a:t>
            </a:r>
          </a:p>
        </p:txBody>
      </p:sp>
      <p:sp>
        <p:nvSpPr>
          <p:cNvPr id="66" name="左大括号 65">
            <a:extLst>
              <a:ext uri="{FF2B5EF4-FFF2-40B4-BE49-F238E27FC236}">
                <a16:creationId xmlns:a16="http://schemas.microsoft.com/office/drawing/2014/main" id="{B3281EBB-0490-DA77-7911-5AD4EBBBF63B}"/>
              </a:ext>
            </a:extLst>
          </p:cNvPr>
          <p:cNvSpPr/>
          <p:nvPr/>
        </p:nvSpPr>
        <p:spPr>
          <a:xfrm>
            <a:off x="9164467" y="5114278"/>
            <a:ext cx="578342" cy="1217214"/>
          </a:xfrm>
          <a:prstGeom prst="leftBrace">
            <a:avLst/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AE7F772-A7A5-521C-BA58-B917CF53A818}"/>
              </a:ext>
            </a:extLst>
          </p:cNvPr>
          <p:cNvSpPr txBox="1"/>
          <p:nvPr/>
        </p:nvSpPr>
        <p:spPr>
          <a:xfrm>
            <a:off x="9779268" y="50893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阈值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2D352D-4C6E-861D-5C55-DE197C425D66}"/>
              </a:ext>
            </a:extLst>
          </p:cNvPr>
          <p:cNvSpPr txBox="1"/>
          <p:nvPr/>
        </p:nvSpPr>
        <p:spPr>
          <a:xfrm>
            <a:off x="9779268" y="590292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zh-CN" altLang="en-US" dirty="0">
                <a:solidFill>
                  <a:schemeClr val="bg1"/>
                </a:solidFill>
              </a:rPr>
              <a:t>阈值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A0E8E612-BAF6-0162-CD27-0741795952C2}"/>
              </a:ext>
            </a:extLst>
          </p:cNvPr>
          <p:cNvSpPr/>
          <p:nvPr/>
        </p:nvSpPr>
        <p:spPr>
          <a:xfrm>
            <a:off x="10646419" y="5869127"/>
            <a:ext cx="1351817" cy="43693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未注册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53E5D07-86CD-C450-22FF-C422E1E12B0A}"/>
              </a:ext>
            </a:extLst>
          </p:cNvPr>
          <p:cNvSpPr/>
          <p:nvPr/>
        </p:nvSpPr>
        <p:spPr>
          <a:xfrm>
            <a:off x="4545670" y="5370956"/>
            <a:ext cx="1065723" cy="736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人脸对齐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411DFC01-D618-E032-1798-7F075D895E0A}"/>
              </a:ext>
            </a:extLst>
          </p:cNvPr>
          <p:cNvSpPr/>
          <p:nvPr/>
        </p:nvSpPr>
        <p:spPr>
          <a:xfrm>
            <a:off x="2783141" y="5402451"/>
            <a:ext cx="1005551" cy="6764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人脸检测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067340-6EC1-00F9-A0A2-8CA92CA53E36}"/>
              </a:ext>
            </a:extLst>
          </p:cNvPr>
          <p:cNvSpPr/>
          <p:nvPr/>
        </p:nvSpPr>
        <p:spPr>
          <a:xfrm>
            <a:off x="7688616" y="5482315"/>
            <a:ext cx="1150584" cy="4811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特征匹配</a:t>
            </a:r>
          </a:p>
        </p:txBody>
      </p:sp>
      <p:sp>
        <p:nvSpPr>
          <p:cNvPr id="4" name="箭头: 上下 3">
            <a:extLst>
              <a:ext uri="{FF2B5EF4-FFF2-40B4-BE49-F238E27FC236}">
                <a16:creationId xmlns:a16="http://schemas.microsoft.com/office/drawing/2014/main" id="{312842B8-3042-3718-39CC-40C3B9CD8F89}"/>
              </a:ext>
            </a:extLst>
          </p:cNvPr>
          <p:cNvSpPr/>
          <p:nvPr/>
        </p:nvSpPr>
        <p:spPr>
          <a:xfrm>
            <a:off x="8081006" y="4853385"/>
            <a:ext cx="287383" cy="556604"/>
          </a:xfrm>
          <a:prstGeom prst="upDownArrow">
            <a:avLst/>
          </a:prstGeom>
          <a:solidFill>
            <a:srgbClr val="24DB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162BF2-BB6E-32DB-6FC8-7258B88C2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940" y="1108427"/>
            <a:ext cx="1153120" cy="10179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7F2E1B-3E91-121A-3ADC-A0BAF4BA1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114" y="1182605"/>
            <a:ext cx="1611746" cy="8633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632D606-E0FC-BCFE-8606-E0F0EA0FF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037" y="4255778"/>
            <a:ext cx="1151441" cy="1016480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26DB06CB-B39D-A4B3-C623-4A0DC75A4E14}"/>
              </a:ext>
            </a:extLst>
          </p:cNvPr>
          <p:cNvSpPr/>
          <p:nvPr/>
        </p:nvSpPr>
        <p:spPr>
          <a:xfrm>
            <a:off x="5628404" y="5556881"/>
            <a:ext cx="653433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36200BE-816B-2AB5-D2A2-423FF9CFD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733" y="4753112"/>
            <a:ext cx="556604" cy="556604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1C3C741F-15C3-9EE3-B787-95CEA9A32DEA}"/>
              </a:ext>
            </a:extLst>
          </p:cNvPr>
          <p:cNvSpPr/>
          <p:nvPr/>
        </p:nvSpPr>
        <p:spPr>
          <a:xfrm>
            <a:off x="7434503" y="5524539"/>
            <a:ext cx="224974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40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BD021CE-2CE5-498A-9FFD-C0144392E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64A0D6C-F2AB-42B8-8D05-0E93A96A728C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特征提取器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</a:t>
            </a:r>
            <a:r>
              <a:rPr lang="en-US" altLang="zh-CN" sz="2800" dirty="0" err="1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densenet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9" name="图片 8" descr="图示, 示意图&#10;&#10;描述已自动生成">
            <a:extLst>
              <a:ext uri="{FF2B5EF4-FFF2-40B4-BE49-F238E27FC236}">
                <a16:creationId xmlns:a16="http://schemas.microsoft.com/office/drawing/2014/main" id="{95370534-A60F-FDE8-356A-94DAA4FB2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3" y="1629109"/>
            <a:ext cx="4978733" cy="26814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2A0B5F-6D8E-EF2F-1DB5-457CF15FE22C}"/>
              </a:ext>
            </a:extLst>
          </p:cNvPr>
          <p:cNvSpPr txBox="1"/>
          <p:nvPr/>
        </p:nvSpPr>
        <p:spPr>
          <a:xfrm>
            <a:off x="7167155" y="51119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训练结果：较差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C4DFCE-2C2F-4819-7EC3-27660A672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518" y="1746069"/>
            <a:ext cx="5874337" cy="19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BD021CE-2CE5-498A-9FFD-C0144392E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64A0D6C-F2AB-42B8-8D05-0E93A96A728C}"/>
              </a:ext>
            </a:extLst>
          </p:cNvPr>
          <p:cNvSpPr txBox="1"/>
          <p:nvPr/>
        </p:nvSpPr>
        <p:spPr>
          <a:xfrm>
            <a:off x="1588517" y="551937"/>
            <a:ext cx="708442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02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特征提取器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 </a:t>
            </a:r>
            <a:r>
              <a:rPr lang="en-US" altLang="zh-CN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Inception </a:t>
            </a:r>
            <a:r>
              <a:rPr lang="en-US" altLang="zh-CN" sz="2800" dirty="0" err="1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resnet</a:t>
            </a:r>
            <a:r>
              <a:rPr lang="en-US" altLang="zh-CN" sz="2800" dirty="0">
                <a:solidFill>
                  <a:schemeClr val="bg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v1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899FD-82C0-449D-9A6C-6DCE9DC7A22D}"/>
              </a:ext>
            </a:extLst>
          </p:cNvPr>
          <p:cNvSpPr txBox="1"/>
          <p:nvPr/>
        </p:nvSpPr>
        <p:spPr>
          <a:xfrm>
            <a:off x="5709874" y="6521286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https://github.com/bubbliiiing/arcface-pytorch/tree/main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238045-CF58-9977-210B-3DA1C8EBAD0B}"/>
              </a:ext>
            </a:extLst>
          </p:cNvPr>
          <p:cNvSpPr txBox="1"/>
          <p:nvPr/>
        </p:nvSpPr>
        <p:spPr>
          <a:xfrm>
            <a:off x="9265921" y="2664823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网络特点：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多尺度滤波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结合残差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7337D4-DCC8-5E69-EB94-18D18A1F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7" y="1278980"/>
            <a:ext cx="9059184" cy="51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片 235">
            <a:extLst>
              <a:ext uri="{FF2B5EF4-FFF2-40B4-BE49-F238E27FC236}">
                <a16:creationId xmlns:a16="http://schemas.microsoft.com/office/drawing/2014/main" id="{51FEC236-81F1-47BE-9571-529C46296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237" name="文本框 236">
            <a:extLst>
              <a:ext uri="{FF2B5EF4-FFF2-40B4-BE49-F238E27FC236}">
                <a16:creationId xmlns:a16="http://schemas.microsoft.com/office/drawing/2014/main" id="{C0B65D87-9FA3-4A65-BE3E-05B3FC0CF742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03 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人脸注册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流程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3185FC-5B87-83EF-C3D3-2CFE6DAF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6" y="1773331"/>
            <a:ext cx="3083463" cy="2737707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C323783-D8DC-BAED-EAB9-83F39A6D32A9}"/>
              </a:ext>
            </a:extLst>
          </p:cNvPr>
          <p:cNvSpPr/>
          <p:nvPr/>
        </p:nvSpPr>
        <p:spPr>
          <a:xfrm>
            <a:off x="3423598" y="2992865"/>
            <a:ext cx="1261901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517CB0-E01A-760F-C1EA-24DE211ECAEF}"/>
              </a:ext>
            </a:extLst>
          </p:cNvPr>
          <p:cNvSpPr txBox="1"/>
          <p:nvPr/>
        </p:nvSpPr>
        <p:spPr>
          <a:xfrm>
            <a:off x="3269719" y="26902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判断人脸方向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4AD3F633-CC56-5689-B7C2-D0252F732B8D}"/>
              </a:ext>
            </a:extLst>
          </p:cNvPr>
          <p:cNvSpPr/>
          <p:nvPr/>
        </p:nvSpPr>
        <p:spPr>
          <a:xfrm>
            <a:off x="4833808" y="2205379"/>
            <a:ext cx="421867" cy="2107475"/>
          </a:xfrm>
          <a:prstGeom prst="leftBrace">
            <a:avLst/>
          </a:prstGeom>
          <a:ln w="41275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FC91-8DB2-0FF2-8E11-DC51287CD066}"/>
              </a:ext>
            </a:extLst>
          </p:cNvPr>
          <p:cNvSpPr txBox="1"/>
          <p:nvPr/>
        </p:nvSpPr>
        <p:spPr>
          <a:xfrm>
            <a:off x="5255675" y="2205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正向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F288C9-F8E9-8F1A-22D4-151468FFA1F0}"/>
              </a:ext>
            </a:extLst>
          </p:cNvPr>
          <p:cNvSpPr txBox="1"/>
          <p:nvPr/>
        </p:nvSpPr>
        <p:spPr>
          <a:xfrm>
            <a:off x="5255675" y="3943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其他方向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EA541EC-C3A4-C5E2-E54D-839D65EDAF7E}"/>
              </a:ext>
            </a:extLst>
          </p:cNvPr>
          <p:cNvSpPr/>
          <p:nvPr/>
        </p:nvSpPr>
        <p:spPr>
          <a:xfrm>
            <a:off x="6058917" y="2147614"/>
            <a:ext cx="1410819" cy="4848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人脸对齐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DE2CFE0-F0A8-EB51-C77B-5315AD4D53A5}"/>
              </a:ext>
            </a:extLst>
          </p:cNvPr>
          <p:cNvSpPr/>
          <p:nvPr/>
        </p:nvSpPr>
        <p:spPr>
          <a:xfrm>
            <a:off x="7469736" y="3085962"/>
            <a:ext cx="1261901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E4F2390-D138-BD68-7535-DAE479B908F8}"/>
              </a:ext>
            </a:extLst>
          </p:cNvPr>
          <p:cNvSpPr/>
          <p:nvPr/>
        </p:nvSpPr>
        <p:spPr>
          <a:xfrm>
            <a:off x="8731637" y="2911379"/>
            <a:ext cx="1065723" cy="736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特征提取模型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7680118-06F9-8F0B-B53E-0E7724AF344E}"/>
              </a:ext>
            </a:extLst>
          </p:cNvPr>
          <p:cNvSpPr/>
          <p:nvPr/>
        </p:nvSpPr>
        <p:spPr>
          <a:xfrm>
            <a:off x="9923519" y="3093412"/>
            <a:ext cx="689063" cy="3725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EAAAA6-3931-36F6-00D3-69DC09B9EA56}"/>
              </a:ext>
            </a:extLst>
          </p:cNvPr>
          <p:cNvSpPr txBox="1"/>
          <p:nvPr/>
        </p:nvSpPr>
        <p:spPr>
          <a:xfrm>
            <a:off x="10621635" y="3073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保存特征</a:t>
            </a:r>
          </a:p>
        </p:txBody>
      </p:sp>
    </p:spTree>
    <p:extLst>
      <p:ext uri="{BB962C8B-B14F-4D97-AF65-F5344CB8AC3E}">
        <p14:creationId xmlns:p14="http://schemas.microsoft.com/office/powerpoint/2010/main" val="9788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37F12B8-5510-4970-AFA5-1B36AF3E7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1676284-F42D-4B37-8CF3-50A4BD4680A0}"/>
              </a:ext>
            </a:extLst>
          </p:cNvPr>
          <p:cNvSpPr txBox="1"/>
          <p:nvPr/>
        </p:nvSpPr>
        <p:spPr>
          <a:xfrm>
            <a:off x="1588517" y="551937"/>
            <a:ext cx="52912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03 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人脸注册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方向判断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欧拉角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)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1026" name="Picture 2" descr="【杂谈】计算机视觉在人脸图像领域的十几个大的应用方向，你懂了几分？_言有三的博客-CSDN博客">
            <a:extLst>
              <a:ext uri="{FF2B5EF4-FFF2-40B4-BE49-F238E27FC236}">
                <a16:creationId xmlns:a16="http://schemas.microsoft.com/office/drawing/2014/main" id="{E3252AD4-D0A7-77C6-8DC9-C7DBE495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66" y="2614784"/>
            <a:ext cx="3929279" cy="18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D21CF2-2D06-DF64-04C6-39BCF70E4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00" y="2614784"/>
            <a:ext cx="1567086" cy="182638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A4B9C0-D377-0397-A4AA-16CA8D29418A}"/>
              </a:ext>
            </a:extLst>
          </p:cNvPr>
          <p:cNvSpPr txBox="1"/>
          <p:nvPr/>
        </p:nvSpPr>
        <p:spPr>
          <a:xfrm>
            <a:off x="630030" y="444117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pitch</a:t>
            </a:r>
            <a:r>
              <a:rPr lang="zh-CN" altLang="en-US" dirty="0">
                <a:solidFill>
                  <a:schemeClr val="bg1"/>
                </a:solidFill>
              </a:rPr>
              <a:t>：俯仰角，判断上下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yaw</a:t>
            </a:r>
            <a:r>
              <a:rPr lang="zh-CN" altLang="en-US" dirty="0">
                <a:solidFill>
                  <a:schemeClr val="bg1"/>
                </a:solidFill>
              </a:rPr>
              <a:t>：偏航角，判断左右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8B8666A-EB6A-74D5-D47D-DFC08FD829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67" y="4010767"/>
            <a:ext cx="5090468" cy="2730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807435-394E-ABCB-4322-236CE4062A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68"/>
          <a:stretch/>
        </p:blipFill>
        <p:spPr>
          <a:xfrm>
            <a:off x="6118825" y="1138619"/>
            <a:ext cx="6045997" cy="27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37F12B8-5510-4970-AFA5-1B36AF3E7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1676284-F42D-4B37-8CF3-50A4BD4680A0}"/>
              </a:ext>
            </a:extLst>
          </p:cNvPr>
          <p:cNvSpPr txBox="1"/>
          <p:nvPr/>
        </p:nvSpPr>
        <p:spPr>
          <a:xfrm>
            <a:off x="1588517" y="551937"/>
            <a:ext cx="49864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03 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人脸注册</a:t>
            </a:r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重复截取问题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4FC199-3018-855E-5583-FEAACC6E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181" y="1995487"/>
            <a:ext cx="78867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35AF4060-34CC-4AA3-9263-82A7AD82A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589" y="382858"/>
            <a:ext cx="1065570" cy="10595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859F4F1-D287-497A-AD26-67BB76762D66}"/>
              </a:ext>
            </a:extLst>
          </p:cNvPr>
          <p:cNvSpPr txBox="1"/>
          <p:nvPr/>
        </p:nvSpPr>
        <p:spPr>
          <a:xfrm>
            <a:off x="1588517" y="551937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03  </a:t>
            </a:r>
            <a:r>
              <a:rPr lang="zh-CN" altLang="en-US" sz="28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人脸注册</a:t>
            </a:r>
            <a:endParaRPr lang="zh-CN" altLang="en-US" sz="28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25B80-B428-8D84-3DAB-4A67D62E2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17" y="284044"/>
            <a:ext cx="6165140" cy="62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1821</TotalTime>
  <Words>301</Words>
  <Application>Microsoft Office PowerPoint</Application>
  <PresentationFormat>宽屏</PresentationFormat>
  <Paragraphs>79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Helvetica Neue</vt:lpstr>
      <vt:lpstr>JetBrains Mono</vt:lpstr>
      <vt:lpstr>等线</vt:lpstr>
      <vt:lpstr>锐字锐线梦想黑简1.0</vt:lpstr>
      <vt:lpstr>微软雅黑</vt:lpstr>
      <vt:lpstr>ADLaM Display</vt:lpstr>
      <vt:lpstr>Agency FB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xb21cn</cp:lastModifiedBy>
  <cp:revision>102</cp:revision>
  <dcterms:created xsi:type="dcterms:W3CDTF">2017-08-18T03:02:00Z</dcterms:created>
  <dcterms:modified xsi:type="dcterms:W3CDTF">2023-09-06T06:31:14Z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